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2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66D0-4F33-472F-B30A-B62C10C9F027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B756-D89B-41D2-9E7D-8BEBA8769B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66D0-4F33-472F-B30A-B62C10C9F027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B756-D89B-41D2-9E7D-8BEBA8769B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66D0-4F33-472F-B30A-B62C10C9F027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B756-D89B-41D2-9E7D-8BEBA8769B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66D0-4F33-472F-B30A-B62C10C9F027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B756-D89B-41D2-9E7D-8BEBA8769B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66D0-4F33-472F-B30A-B62C10C9F027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B756-D89B-41D2-9E7D-8BEBA8769B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66D0-4F33-472F-B30A-B62C10C9F027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B756-D89B-41D2-9E7D-8BEBA8769B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66D0-4F33-472F-B30A-B62C10C9F027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B756-D89B-41D2-9E7D-8BEBA8769B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66D0-4F33-472F-B30A-B62C10C9F027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B756-D89B-41D2-9E7D-8BEBA8769B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66D0-4F33-472F-B30A-B62C10C9F027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B756-D89B-41D2-9E7D-8BEBA8769B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66D0-4F33-472F-B30A-B62C10C9F027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B756-D89B-41D2-9E7D-8BEBA8769B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C66D0-4F33-472F-B30A-B62C10C9F027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5B756-D89B-41D2-9E7D-8BEBA8769B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C66D0-4F33-472F-B30A-B62C10C9F027}" type="datetimeFigureOut">
              <a:rPr lang="ru-RU" smtClean="0"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5B756-D89B-41D2-9E7D-8BEBA8769B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40161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Аминоальдегидты</a:t>
            </a:r>
            <a:r>
              <a:rPr lang="ru-RU" dirty="0" smtClean="0"/>
              <a:t> </a:t>
            </a:r>
            <a:r>
              <a:rPr lang="ru-RU" dirty="0" err="1" smtClean="0"/>
              <a:t>шайырларды</a:t>
            </a:r>
            <a:r>
              <a:rPr lang="ru-RU" dirty="0" smtClean="0"/>
              <a:t> </a:t>
            </a:r>
            <a:r>
              <a:rPr lang="ru-RU" dirty="0" err="1" smtClean="0"/>
              <a:t>өндіру технологиясы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4644008" cy="4608512"/>
          </a:xfrm>
        </p:spPr>
        <p:txBody>
          <a:bodyPr>
            <a:normAutofit lnSpcReduction="10000"/>
          </a:bodyPr>
          <a:lstStyle/>
          <a:p>
            <a:r>
              <a:rPr lang="kk-KZ" sz="2800" b="1" dirty="0" smtClean="0">
                <a:solidFill>
                  <a:schemeClr val="tx1"/>
                </a:solidFill>
              </a:rPr>
              <a:t>Бастапқы  өнімдер:</a:t>
            </a:r>
          </a:p>
          <a:p>
            <a:pPr algn="just"/>
            <a:r>
              <a:rPr lang="kk-KZ" sz="2800" smtClean="0">
                <a:solidFill>
                  <a:schemeClr val="tx1"/>
                </a:solidFill>
              </a:rPr>
              <a:t>Карбамид- ақ </a:t>
            </a:r>
            <a:r>
              <a:rPr lang="kk-KZ" sz="2800" dirty="0" smtClean="0">
                <a:solidFill>
                  <a:schemeClr val="tx1"/>
                </a:solidFill>
              </a:rPr>
              <a:t>крист. Түйіршектер, Т</a:t>
            </a:r>
            <a:r>
              <a:rPr lang="kk-KZ" sz="2800" baseline="-25000" dirty="0" smtClean="0">
                <a:solidFill>
                  <a:schemeClr val="tx1"/>
                </a:solidFill>
              </a:rPr>
              <a:t>б</a:t>
            </a:r>
            <a:r>
              <a:rPr lang="en-US" sz="2800" dirty="0" smtClean="0">
                <a:solidFill>
                  <a:schemeClr val="tx1"/>
                </a:solidFill>
              </a:rPr>
              <a:t>=</a:t>
            </a:r>
            <a:r>
              <a:rPr lang="kk-KZ" sz="2800" dirty="0" smtClean="0">
                <a:solidFill>
                  <a:schemeClr val="tx1"/>
                </a:solidFill>
              </a:rPr>
              <a:t>132,7</a:t>
            </a:r>
            <a:r>
              <a:rPr lang="kk-KZ" sz="2800" baseline="30000" dirty="0" smtClean="0">
                <a:solidFill>
                  <a:schemeClr val="tx1"/>
                </a:solidFill>
              </a:rPr>
              <a:t>о</a:t>
            </a:r>
            <a:r>
              <a:rPr lang="kk-KZ" sz="2800" dirty="0" smtClean="0">
                <a:solidFill>
                  <a:schemeClr val="tx1"/>
                </a:solidFill>
              </a:rPr>
              <a:t>С, </a:t>
            </a:r>
          </a:p>
          <a:p>
            <a:endParaRPr lang="kk-KZ" sz="2800" dirty="0" smtClean="0">
              <a:solidFill>
                <a:schemeClr val="tx1"/>
              </a:solidFill>
            </a:endParaRPr>
          </a:p>
          <a:p>
            <a:r>
              <a:rPr lang="kk-KZ" sz="2800" dirty="0" smtClean="0">
                <a:solidFill>
                  <a:schemeClr val="tx1"/>
                </a:solidFill>
              </a:rPr>
              <a:t>Меламин-ақ крист. Ұнтақ,</a:t>
            </a:r>
            <a:r>
              <a:rPr lang="kk-KZ" sz="2800" dirty="0" smtClean="0">
                <a:solidFill>
                  <a:schemeClr val="tx1"/>
                </a:solidFill>
              </a:rPr>
              <a:t> Т</a:t>
            </a:r>
            <a:r>
              <a:rPr lang="kk-KZ" sz="2800" baseline="-25000" dirty="0" smtClean="0">
                <a:solidFill>
                  <a:schemeClr val="tx1"/>
                </a:solidFill>
              </a:rPr>
              <a:t>б</a:t>
            </a:r>
            <a:r>
              <a:rPr lang="en-US" sz="2800" dirty="0" smtClean="0">
                <a:solidFill>
                  <a:schemeClr val="tx1"/>
                </a:solidFill>
              </a:rPr>
              <a:t>=</a:t>
            </a:r>
            <a:r>
              <a:rPr lang="kk-KZ" sz="2800" dirty="0" smtClean="0">
                <a:solidFill>
                  <a:schemeClr val="tx1"/>
                </a:solidFill>
              </a:rPr>
              <a:t>354</a:t>
            </a:r>
            <a:r>
              <a:rPr lang="kk-KZ" sz="2800" baseline="30000" dirty="0" smtClean="0">
                <a:solidFill>
                  <a:schemeClr val="tx1"/>
                </a:solidFill>
              </a:rPr>
              <a:t>0</a:t>
            </a:r>
            <a:r>
              <a:rPr lang="kk-KZ" sz="2800" dirty="0" smtClean="0">
                <a:solidFill>
                  <a:schemeClr val="tx1"/>
                </a:solidFill>
              </a:rPr>
              <a:t>С</a:t>
            </a:r>
            <a:endParaRPr lang="kk-KZ" sz="2800" dirty="0" smtClean="0">
              <a:solidFill>
                <a:schemeClr val="tx1"/>
              </a:solidFill>
            </a:endParaRPr>
          </a:p>
          <a:p>
            <a:endParaRPr lang="kk-KZ" sz="2800" dirty="0">
              <a:solidFill>
                <a:schemeClr val="tx1"/>
              </a:solidFill>
            </a:endParaRPr>
          </a:p>
          <a:p>
            <a:endParaRPr lang="kk-KZ" sz="2800" dirty="0" smtClean="0">
              <a:solidFill>
                <a:schemeClr val="tx1"/>
              </a:solidFill>
            </a:endParaRPr>
          </a:p>
          <a:p>
            <a:r>
              <a:rPr lang="kk-KZ" sz="2800" dirty="0" smtClean="0">
                <a:solidFill>
                  <a:schemeClr val="tx1"/>
                </a:solidFill>
              </a:rPr>
              <a:t>Формальдегид- газтәрізді зат, Тқ</a:t>
            </a:r>
            <a:r>
              <a:rPr lang="en-US" sz="2800" dirty="0" smtClean="0">
                <a:solidFill>
                  <a:schemeClr val="tx1"/>
                </a:solidFill>
              </a:rPr>
              <a:t> =</a:t>
            </a:r>
            <a:r>
              <a:rPr lang="kk-KZ" sz="2800" dirty="0" smtClean="0">
                <a:solidFill>
                  <a:schemeClr val="tx1"/>
                </a:solidFill>
              </a:rPr>
              <a:t>21</a:t>
            </a:r>
            <a:r>
              <a:rPr lang="kk-KZ" sz="2800" baseline="30000" dirty="0" smtClean="0">
                <a:solidFill>
                  <a:schemeClr val="tx1"/>
                </a:solidFill>
              </a:rPr>
              <a:t>0</a:t>
            </a:r>
            <a:r>
              <a:rPr lang="kk-KZ" sz="2800" dirty="0" smtClean="0">
                <a:solidFill>
                  <a:schemeClr val="tx1"/>
                </a:solidFill>
              </a:rPr>
              <a:t>С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788024" y="1844824"/>
            <a:ext cx="1035744" cy="17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076056" y="5589240"/>
            <a:ext cx="864096" cy="54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681001" y="2996952"/>
            <a:ext cx="3462999" cy="177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126876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kk-KZ" dirty="0" smtClean="0"/>
              <a:t>Карбамидтын формальдегидпен әрекеттесу ерекшеліктері.</a:t>
            </a:r>
          </a:p>
          <a:p>
            <a:r>
              <a:rPr lang="kk-KZ" dirty="0" smtClean="0"/>
              <a:t>рН (11-13)</a:t>
            </a:r>
          </a:p>
          <a:p>
            <a:r>
              <a:rPr lang="kk-KZ" dirty="0" smtClean="0"/>
              <a:t>рН 7-8 , карбамид: формальдегид (1:1), Т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kk-KZ" dirty="0" smtClean="0"/>
              <a:t>20-50</a:t>
            </a:r>
            <a:r>
              <a:rPr lang="kk-KZ" baseline="30000" dirty="0" smtClean="0"/>
              <a:t>0</a:t>
            </a:r>
            <a:r>
              <a:rPr lang="kk-KZ" dirty="0" smtClean="0"/>
              <a:t>С</a:t>
            </a:r>
            <a:r>
              <a:rPr lang="kk-KZ" dirty="0" smtClean="0"/>
              <a:t>  → монометилкарбамид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971600" y="1268760"/>
            <a:ext cx="37623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3068960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/>
              <a:t>рН 7-8</a:t>
            </a:r>
            <a:r>
              <a:rPr lang="kk-KZ" dirty="0" smtClean="0"/>
              <a:t> , </a:t>
            </a:r>
            <a:r>
              <a:rPr lang="kk-KZ" sz="2800" dirty="0" smtClean="0"/>
              <a:t>карбамид: формальдегид (1:2), Т</a:t>
            </a:r>
            <a:r>
              <a:rPr lang="en-US" sz="2800" dirty="0" smtClean="0">
                <a:solidFill>
                  <a:schemeClr val="tx1"/>
                </a:solidFill>
              </a:rPr>
              <a:t> = </a:t>
            </a:r>
            <a:r>
              <a:rPr lang="kk-KZ" sz="2800" dirty="0" smtClean="0"/>
              <a:t>20-75</a:t>
            </a:r>
            <a:r>
              <a:rPr lang="kk-KZ" sz="2800" baseline="30000" dirty="0" smtClean="0"/>
              <a:t>0</a:t>
            </a:r>
            <a:r>
              <a:rPr lang="kk-KZ" sz="2800" dirty="0" smtClean="0"/>
              <a:t>С → диметилолкарбамид</a:t>
            </a:r>
            <a:endParaRPr lang="ru-RU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83568" y="4077072"/>
            <a:ext cx="44767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1412776"/>
          </a:xfrm>
        </p:spPr>
        <p:txBody>
          <a:bodyPr>
            <a:normAutofit/>
          </a:bodyPr>
          <a:lstStyle/>
          <a:p>
            <a:r>
              <a:rPr lang="kk-KZ" dirty="0" smtClean="0"/>
              <a:t>Монометилоламидтен тек қана сызықты  олигомерлер түзіледі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69568" y="1484784"/>
            <a:ext cx="887443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1296144"/>
          </a:xfrm>
        </p:spPr>
        <p:txBody>
          <a:bodyPr>
            <a:normAutofit/>
          </a:bodyPr>
          <a:lstStyle/>
          <a:p>
            <a:r>
              <a:rPr lang="kk-KZ" sz="2800" dirty="0" smtClean="0"/>
              <a:t>Диметилолкарбамидтен  сызықты және циклды шайырлар түзіледі</a:t>
            </a:r>
            <a:endParaRPr lang="ru-RU" sz="2800" dirty="0"/>
          </a:p>
        </p:txBody>
      </p:sp>
      <p:pic>
        <p:nvPicPr>
          <p:cNvPr id="4098" name="Рисунок 2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55576" y="1412776"/>
            <a:ext cx="748883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25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08295" y="2924944"/>
            <a:ext cx="816963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2400" b="1" dirty="0" smtClean="0"/>
              <a:t>Конденсациялық ерітінділер:</a:t>
            </a:r>
          </a:p>
          <a:p>
            <a:r>
              <a:rPr lang="kk-KZ" sz="2400" dirty="0" smtClean="0"/>
              <a:t>Моно-диметилкарбамид қоспасы</a:t>
            </a:r>
          </a:p>
          <a:p>
            <a:r>
              <a:rPr lang="kk-KZ" sz="2400" dirty="0" smtClean="0"/>
              <a:t>рН</a:t>
            </a:r>
            <a:r>
              <a:rPr lang="en-US" sz="2400" dirty="0"/>
              <a:t>=</a:t>
            </a:r>
            <a:r>
              <a:rPr lang="kk-KZ" sz="2400" dirty="0" smtClean="0"/>
              <a:t>7-8, Т </a:t>
            </a:r>
            <a:r>
              <a:rPr lang="en-US" sz="2400" dirty="0" smtClean="0"/>
              <a:t>=</a:t>
            </a:r>
            <a:r>
              <a:rPr lang="kk-KZ" sz="2400" dirty="0" smtClean="0"/>
              <a:t>15-40</a:t>
            </a:r>
            <a:r>
              <a:rPr lang="kk-KZ" sz="2400" baseline="30000" dirty="0" smtClean="0"/>
              <a:t>0</a:t>
            </a:r>
            <a:r>
              <a:rPr lang="kk-KZ" sz="2400" dirty="0" smtClean="0"/>
              <a:t>С,</a:t>
            </a:r>
          </a:p>
          <a:p>
            <a:r>
              <a:rPr lang="kk-KZ" sz="2400" dirty="0" smtClean="0"/>
              <a:t>Карбамид-СН</a:t>
            </a:r>
            <a:r>
              <a:rPr lang="kk-KZ" sz="2400" baseline="-25000" dirty="0" smtClean="0"/>
              <a:t>2</a:t>
            </a:r>
            <a:r>
              <a:rPr lang="kk-KZ" sz="2400" dirty="0" smtClean="0"/>
              <a:t>О (1:1,5-2моль)</a:t>
            </a:r>
          </a:p>
          <a:p>
            <a:r>
              <a:rPr lang="kk-KZ" sz="2400" dirty="0" smtClean="0"/>
              <a:t>Реакция мерзімі -2-3 сағат</a:t>
            </a:r>
          </a:p>
          <a:p>
            <a:pPr>
              <a:buNone/>
            </a:pPr>
            <a:r>
              <a:rPr lang="kk-KZ" sz="2400" b="1" dirty="0" smtClean="0"/>
              <a:t>Шайырлар ерітіндісі:</a:t>
            </a:r>
          </a:p>
          <a:p>
            <a:r>
              <a:rPr lang="kk-KZ" sz="2400" dirty="0" smtClean="0"/>
              <a:t>Т</a:t>
            </a:r>
            <a:r>
              <a:rPr lang="en-US" sz="2400" dirty="0" smtClean="0"/>
              <a:t>=</a:t>
            </a:r>
            <a:r>
              <a:rPr lang="kk-KZ" sz="2400" dirty="0" smtClean="0"/>
              <a:t>70-100</a:t>
            </a:r>
            <a:r>
              <a:rPr lang="kk-KZ" sz="2400" baseline="30000" dirty="0" smtClean="0"/>
              <a:t>0</a:t>
            </a:r>
            <a:r>
              <a:rPr lang="kk-KZ" sz="2400" dirty="0" smtClean="0"/>
              <a:t>С</a:t>
            </a:r>
          </a:p>
          <a:p>
            <a:r>
              <a:rPr lang="kk-KZ" sz="2400" dirty="0" smtClean="0"/>
              <a:t>рН</a:t>
            </a:r>
            <a:r>
              <a:rPr lang="en-US" sz="2400" dirty="0" smtClean="0"/>
              <a:t>=</a:t>
            </a:r>
            <a:r>
              <a:rPr lang="kk-KZ" sz="2400" dirty="0" smtClean="0"/>
              <a:t>5-6</a:t>
            </a:r>
          </a:p>
          <a:p>
            <a:r>
              <a:rPr lang="kk-KZ" sz="2400" dirty="0" smtClean="0"/>
              <a:t>Қатаюы</a:t>
            </a:r>
            <a:r>
              <a:rPr lang="en-US" sz="2400" dirty="0" smtClean="0"/>
              <a:t>: </a:t>
            </a:r>
            <a:r>
              <a:rPr lang="kk-KZ" sz="2400" dirty="0" smtClean="0"/>
              <a:t>Т</a:t>
            </a:r>
            <a:r>
              <a:rPr lang="en-US" sz="2400" dirty="0" smtClean="0"/>
              <a:t>=135-140</a:t>
            </a:r>
            <a:r>
              <a:rPr lang="kk-KZ" sz="2400" baseline="30000" dirty="0" smtClean="0"/>
              <a:t>0</a:t>
            </a:r>
            <a:r>
              <a:rPr lang="kk-KZ" sz="2400" dirty="0" smtClean="0"/>
              <a:t>С</a:t>
            </a:r>
            <a:r>
              <a:rPr lang="en-US" sz="2400" dirty="0" smtClean="0"/>
              <a:t>, pH=2-3 </a:t>
            </a:r>
          </a:p>
          <a:p>
            <a:pPr>
              <a:buNone/>
            </a:pPr>
            <a:r>
              <a:rPr lang="kk-KZ" sz="2400" b="1" dirty="0" smtClean="0"/>
              <a:t>Құрғақ шайырлар:</a:t>
            </a:r>
          </a:p>
          <a:p>
            <a:r>
              <a:rPr lang="kk-KZ" sz="2400" dirty="0" smtClean="0"/>
              <a:t>Ерітіндіні шайырды тұндыруға дейін салқындату, фильтрлеу, кептіру</a:t>
            </a:r>
          </a:p>
          <a:p>
            <a:r>
              <a:rPr lang="kk-KZ" sz="2400" dirty="0" smtClean="0"/>
              <a:t>Төменгі қысымда суды айдаумен, сироптәрізді өнім алғанша, қатайту, ұтақтау</a:t>
            </a:r>
          </a:p>
          <a:p>
            <a:r>
              <a:rPr lang="kk-KZ" sz="2400" dirty="0" smtClean="0"/>
              <a:t>Шайыр ерітіндісін шандату кептіргіште кептіру</a:t>
            </a:r>
          </a:p>
          <a:p>
            <a:endParaRPr lang="kk-KZ" sz="2800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37112"/>
            <a:ext cx="9144000" cy="2420888"/>
          </a:xfrm>
        </p:spPr>
        <p:txBody>
          <a:bodyPr/>
          <a:lstStyle/>
          <a:p>
            <a:r>
              <a:rPr lang="kk-KZ" dirty="0" smtClean="0"/>
              <a:t>КФШ периодты әдіспен өндіру:</a:t>
            </a:r>
          </a:p>
          <a:p>
            <a:r>
              <a:rPr lang="kk-KZ" sz="2800" dirty="0" smtClean="0"/>
              <a:t>1-Формалинді сақтауға арналған сауыт, 2-ортадантепкіш насос, 3- бункер(карбамид), 4-бункер-дозатор, 5-6 өлшеуіш-дозаторлар, 7-реактор,  8-тоңазытқыш, 9-конднсатты жинағыш, 10- вакуу-насос, 11-фильтр</a:t>
            </a:r>
          </a:p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971600" y="0"/>
            <a:ext cx="6768752" cy="447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571500"/>
          </a:xfrm>
        </p:spPr>
        <p:txBody>
          <a:bodyPr>
            <a:noAutofit/>
          </a:bodyPr>
          <a:lstStyle/>
          <a:p>
            <a:r>
              <a:rPr lang="kk-KZ" sz="3200" b="1" dirty="0" smtClean="0"/>
              <a:t>КФШ үздіксіз әдіспен өндіру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6136" y="692696"/>
            <a:ext cx="3347864" cy="6165304"/>
          </a:xfrm>
        </p:spPr>
        <p:txBody>
          <a:bodyPr>
            <a:normAutofit/>
          </a:bodyPr>
          <a:lstStyle/>
          <a:p>
            <a:r>
              <a:rPr lang="kk-KZ" sz="2800" dirty="0" smtClean="0"/>
              <a:t>1-араластырғыш сауыт, 2,10,12-фильтрлер, 3-напорный бак, 4-реактор, 5-қопарғыш сауыт, 6,8-шнекты тасымалдаушылар, дозалайтын таразылар,9,11- холодильниктер, 13-қабылдауыш</a:t>
            </a:r>
            <a:endParaRPr lang="ru-RU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" y="908720"/>
            <a:ext cx="608416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kk-KZ" b="1" dirty="0" smtClean="0"/>
              <a:t>Конденсациялық ерітінділер:</a:t>
            </a:r>
          </a:p>
          <a:p>
            <a:r>
              <a:rPr lang="kk-KZ" dirty="0" smtClean="0"/>
              <a:t>Моно-диметилкарбамид қоспасы</a:t>
            </a:r>
          </a:p>
          <a:p>
            <a:r>
              <a:rPr lang="kk-KZ" dirty="0" smtClean="0"/>
              <a:t>рН</a:t>
            </a:r>
            <a:r>
              <a:rPr lang="en-US" dirty="0" smtClean="0"/>
              <a:t>=</a:t>
            </a:r>
            <a:r>
              <a:rPr lang="kk-KZ" dirty="0" smtClean="0"/>
              <a:t>7-8, Т </a:t>
            </a:r>
            <a:r>
              <a:rPr lang="en-US" dirty="0" smtClean="0"/>
              <a:t>=</a:t>
            </a:r>
            <a:r>
              <a:rPr lang="kk-KZ" dirty="0" smtClean="0"/>
              <a:t>15-40</a:t>
            </a:r>
            <a:r>
              <a:rPr lang="kk-KZ" baseline="30000" dirty="0" smtClean="0"/>
              <a:t>0</a:t>
            </a:r>
            <a:r>
              <a:rPr lang="kk-KZ" dirty="0" smtClean="0"/>
              <a:t>С,</a:t>
            </a:r>
          </a:p>
          <a:p>
            <a:r>
              <a:rPr lang="kk-KZ" dirty="0" smtClean="0"/>
              <a:t>Карбамид-СН</a:t>
            </a:r>
            <a:r>
              <a:rPr lang="kk-KZ" baseline="-25000" dirty="0" smtClean="0"/>
              <a:t>2</a:t>
            </a:r>
            <a:r>
              <a:rPr lang="kk-KZ" dirty="0" smtClean="0"/>
              <a:t>О (1:1,5-2моль)</a:t>
            </a:r>
          </a:p>
          <a:p>
            <a:r>
              <a:rPr lang="kk-KZ" dirty="0" smtClean="0"/>
              <a:t>Реакция мерзімі -2-3 сағат</a:t>
            </a:r>
          </a:p>
          <a:p>
            <a:pPr>
              <a:buNone/>
            </a:pPr>
            <a:r>
              <a:rPr lang="kk-KZ" b="1" dirty="0" smtClean="0"/>
              <a:t>Шайырлар ерітіндісі:</a:t>
            </a:r>
          </a:p>
          <a:p>
            <a:r>
              <a:rPr lang="kk-KZ" dirty="0" smtClean="0"/>
              <a:t>Т</a:t>
            </a:r>
            <a:r>
              <a:rPr lang="en-US" dirty="0" smtClean="0"/>
              <a:t>=</a:t>
            </a:r>
            <a:r>
              <a:rPr lang="kk-KZ" dirty="0" smtClean="0"/>
              <a:t>70-100</a:t>
            </a:r>
            <a:r>
              <a:rPr lang="kk-KZ" baseline="30000" dirty="0" smtClean="0"/>
              <a:t>0</a:t>
            </a:r>
            <a:r>
              <a:rPr lang="kk-KZ" dirty="0" smtClean="0"/>
              <a:t>С</a:t>
            </a:r>
          </a:p>
          <a:p>
            <a:r>
              <a:rPr lang="kk-KZ" dirty="0" smtClean="0"/>
              <a:t>рН</a:t>
            </a:r>
            <a:r>
              <a:rPr lang="en-US" dirty="0" smtClean="0"/>
              <a:t>=</a:t>
            </a:r>
            <a:r>
              <a:rPr lang="kk-KZ" dirty="0" smtClean="0"/>
              <a:t>5-6</a:t>
            </a:r>
          </a:p>
          <a:p>
            <a:r>
              <a:rPr lang="kk-KZ" dirty="0" smtClean="0"/>
              <a:t>Қатаюы</a:t>
            </a:r>
            <a:r>
              <a:rPr lang="en-US" dirty="0" smtClean="0"/>
              <a:t>: </a:t>
            </a:r>
            <a:r>
              <a:rPr lang="kk-KZ" dirty="0" smtClean="0"/>
              <a:t>Т</a:t>
            </a:r>
            <a:r>
              <a:rPr lang="en-US" dirty="0" smtClean="0"/>
              <a:t>=135-140</a:t>
            </a:r>
            <a:r>
              <a:rPr lang="kk-KZ" baseline="30000" dirty="0" smtClean="0"/>
              <a:t>0</a:t>
            </a:r>
            <a:r>
              <a:rPr lang="kk-KZ" dirty="0" smtClean="0"/>
              <a:t>С</a:t>
            </a:r>
            <a:r>
              <a:rPr lang="en-US" dirty="0" smtClean="0"/>
              <a:t>, pH=2-3 </a:t>
            </a:r>
          </a:p>
          <a:p>
            <a:pPr>
              <a:buNone/>
            </a:pPr>
            <a:r>
              <a:rPr lang="kk-KZ" b="1" dirty="0" smtClean="0"/>
              <a:t>Құрғақ шайырлар:</a:t>
            </a:r>
          </a:p>
          <a:p>
            <a:r>
              <a:rPr lang="kk-KZ" dirty="0" smtClean="0"/>
              <a:t>Ерітіндіні шайырды тұндыруға дейін салқындату, фильтрлеу, кептіру</a:t>
            </a:r>
          </a:p>
          <a:p>
            <a:r>
              <a:rPr lang="kk-KZ" dirty="0" smtClean="0"/>
              <a:t>Төменгі қысымда суды айдаумен, сироптәрізді өнім алғанша, қатайту, ұтақтау</a:t>
            </a:r>
          </a:p>
          <a:p>
            <a:r>
              <a:rPr lang="kk-KZ" dirty="0" smtClean="0"/>
              <a:t>Шайыр ерітіндісін шандату кептіргіште кептіру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k-KZ" dirty="0" smtClean="0"/>
              <a:t>КФШ желімдер алуда:</a:t>
            </a:r>
          </a:p>
          <a:p>
            <a:r>
              <a:rPr lang="kk-KZ" dirty="0" smtClean="0"/>
              <a:t>Пастатәріздес</a:t>
            </a:r>
          </a:p>
          <a:p>
            <a:r>
              <a:rPr lang="kk-KZ" dirty="0" smtClean="0"/>
              <a:t>Сироптәрізді</a:t>
            </a:r>
          </a:p>
          <a:p>
            <a:r>
              <a:rPr lang="kk-KZ" dirty="0" smtClean="0"/>
              <a:t>Қатты ұнтақ</a:t>
            </a:r>
          </a:p>
          <a:p>
            <a:r>
              <a:rPr lang="kk-KZ" dirty="0" smtClean="0"/>
              <a:t>Лактар мен ұнтақтар:</a:t>
            </a:r>
          </a:p>
          <a:p>
            <a:r>
              <a:rPr lang="kk-KZ" dirty="0" smtClean="0"/>
              <a:t>Модифиакциялаудан кейін</a:t>
            </a:r>
          </a:p>
          <a:p>
            <a:r>
              <a:rPr lang="kk-KZ" dirty="0" smtClean="0"/>
              <a:t>Мата мен қағаз өндеуінде</a:t>
            </a:r>
          </a:p>
          <a:p>
            <a:r>
              <a:rPr lang="kk-KZ" dirty="0" smtClean="0"/>
              <a:t>Баланыстырғыштар</a:t>
            </a:r>
          </a:p>
          <a:p>
            <a:r>
              <a:rPr lang="kk-KZ" dirty="0" smtClean="0"/>
              <a:t>Қатты бензин:</a:t>
            </a:r>
          </a:p>
          <a:p>
            <a:r>
              <a:rPr lang="kk-KZ" dirty="0" smtClean="0"/>
              <a:t>95/ бензин, 5/ КФШ және казеин(ПВС) қоспасы  + қатайтқыш (формальдегид,щавель қышқылы</a:t>
            </a:r>
          </a:p>
          <a:p>
            <a:r>
              <a:rPr lang="kk-KZ" dirty="0" smtClean="0"/>
              <a:t>кептіру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311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Аминоальдегидты шайырларды өндіру технологиясы</vt:lpstr>
      <vt:lpstr>Слайд 2</vt:lpstr>
      <vt:lpstr>Слайд 3</vt:lpstr>
      <vt:lpstr>Слайд 4</vt:lpstr>
      <vt:lpstr>Слайд 5</vt:lpstr>
      <vt:lpstr>Слайд 6</vt:lpstr>
      <vt:lpstr>КФШ үздіксіз әдіспен өндіру 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Аминоальдегидты шайырларды өндіру технологиясы</dc:title>
  <dc:creator>1</dc:creator>
  <cp:lastModifiedBy>1</cp:lastModifiedBy>
  <cp:revision>1</cp:revision>
  <dcterms:created xsi:type="dcterms:W3CDTF">2012-10-18T03:45:00Z</dcterms:created>
  <dcterms:modified xsi:type="dcterms:W3CDTF">2012-10-18T06:14:53Z</dcterms:modified>
</cp:coreProperties>
</file>